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4C"/>
    <a:srgbClr val="4372C4"/>
    <a:srgbClr val="D7877E"/>
    <a:srgbClr val="00B050"/>
    <a:srgbClr val="CD594C"/>
    <a:srgbClr val="750DFB"/>
    <a:srgbClr val="8B40C6"/>
    <a:srgbClr val="688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80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C3D-D79C-3F4D-BCE6-58500D67D217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F696-AD84-5643-9EB3-397F67DF2A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9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F696-AD84-5643-9EB3-397F67DF2A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7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F696-AD84-5643-9EB3-397F67DF2A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21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B5FC-B5D2-844A-A722-9783F6E354E2}" type="datetimeFigureOut">
              <a:rPr lang="fr-FR" smtClean="0"/>
              <a:t>05/05/2024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2C18-5024-8C46-9D1F-1B173875C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jp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svg"/><Relationship Id="rId4" Type="http://schemas.openxmlformats.org/officeDocument/2006/relationships/hyperlink" Target="mailto:msatc.secretaire@fft.fr" TargetMode="External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Relationship Id="rId27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00AA1E3-1E81-41C0-8056-64AD5BF401C8}"/>
              </a:ext>
            </a:extLst>
          </p:cNvPr>
          <p:cNvSpPr/>
          <p:nvPr/>
        </p:nvSpPr>
        <p:spPr>
          <a:xfrm>
            <a:off x="-9560" y="5747733"/>
            <a:ext cx="4962560" cy="1110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3BBEE34-405C-4A66-A022-929DFFC9FDB0}"/>
              </a:ext>
            </a:extLst>
          </p:cNvPr>
          <p:cNvCxnSpPr/>
          <p:nvPr/>
        </p:nvCxnSpPr>
        <p:spPr>
          <a:xfrm flipH="1">
            <a:off x="4953000" y="0"/>
            <a:ext cx="0" cy="68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CD39BF2-F54A-4E0D-8BD4-0B46D2FDE7FA}"/>
              </a:ext>
            </a:extLst>
          </p:cNvPr>
          <p:cNvSpPr txBox="1"/>
          <p:nvPr/>
        </p:nvSpPr>
        <p:spPr>
          <a:xfrm>
            <a:off x="5154836" y="266013"/>
            <a:ext cx="4560045" cy="954107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MONT-SAINT-AIGNAN TENNIS CLUB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1E751C9-F944-493D-94DF-B4E5D501CFDC}"/>
              </a:ext>
            </a:extLst>
          </p:cNvPr>
          <p:cNvSpPr txBox="1"/>
          <p:nvPr/>
        </p:nvSpPr>
        <p:spPr>
          <a:xfrm>
            <a:off x="5457582" y="5392120"/>
            <a:ext cx="375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Tarifs 2024 - 2025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090784-AD5A-4C5D-840F-44B6C6C1C748}"/>
              </a:ext>
            </a:extLst>
          </p:cNvPr>
          <p:cNvSpPr txBox="1"/>
          <p:nvPr/>
        </p:nvSpPr>
        <p:spPr>
          <a:xfrm>
            <a:off x="1452505" y="40876"/>
            <a:ext cx="2299027" cy="52322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CLUB ÉLITE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A4AB563-E98B-44DF-BB64-3FBD3E1CB006}"/>
              </a:ext>
            </a:extLst>
          </p:cNvPr>
          <p:cNvSpPr txBox="1"/>
          <p:nvPr/>
        </p:nvSpPr>
        <p:spPr>
          <a:xfrm>
            <a:off x="46297" y="726188"/>
            <a:ext cx="4851521" cy="430887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/>
            </a:lvl1pPr>
          </a:lstStyle>
          <a:p>
            <a:pPr algn="ctr"/>
            <a:r>
              <a:rPr lang="fr-FR" sz="1100" dirty="0"/>
              <a:t>Ceci engage le joueur à participer aux championnats individuels Seine-Maritime et par équipe pour le club, et aux tournois du club.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0659F1DA-9E4D-43C0-B161-56A818D97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80805"/>
              </p:ext>
            </p:extLst>
          </p:nvPr>
        </p:nvGraphicFramePr>
        <p:xfrm>
          <a:off x="74186" y="1426118"/>
          <a:ext cx="4612624" cy="242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999">
                  <a:extLst>
                    <a:ext uri="{9D8B030D-6E8A-4147-A177-3AD203B41FA5}">
                      <a16:colId xmlns:a16="http://schemas.microsoft.com/office/drawing/2014/main" val="2442864190"/>
                    </a:ext>
                  </a:extLst>
                </a:gridCol>
              </a:tblGrid>
              <a:tr h="1654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Adhérents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Formules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4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Nombre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d’élèves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Observations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1h30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3h00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</a:rPr>
                        <a:t>4h30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47022"/>
                  </a:ext>
                </a:extLst>
              </a:tr>
              <a:tr h="396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Compétiteurs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220 €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330 €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430 €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Max 4 /Terrain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1 enseignant</a:t>
                      </a:r>
                      <a:endParaRPr lang="fr-FR" sz="105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Conditions d'admission**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2èmes séries*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Times New Roman" charset="0"/>
                        </a:rPr>
                        <a:t>220 €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charset="0"/>
                        </a:rPr>
                        <a:t>Max 8 joueurs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charset="0"/>
                        </a:rPr>
                        <a:t>4 /Terrain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Times New Roman" charset="0"/>
                        </a:rPr>
                        <a:t>1 enseignant</a:t>
                      </a:r>
                      <a:endParaRPr lang="fr-FR" sz="1050" dirty="0"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Conditions d'admission**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Femmes dès 5/6*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Hommes 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dès 3/6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0 €</a:t>
                      </a:r>
                      <a:endParaRPr lang="fr-FR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Max 4 /terrain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Conditions d'admission**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1h de physique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charset="0"/>
                          <a:ea typeface="Times New Roman" charset="0"/>
                        </a:rPr>
                        <a:t> 100 €***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Times New Roman" charset="0"/>
                          <a:ea typeface="Times New Roman" charset="0"/>
                        </a:rPr>
                        <a:t>Selon disponibilité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316090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725E2B1A-3E77-4520-BFD7-DB4BF53FA469}"/>
              </a:ext>
            </a:extLst>
          </p:cNvPr>
          <p:cNvSpPr txBox="1"/>
          <p:nvPr/>
        </p:nvSpPr>
        <p:spPr>
          <a:xfrm>
            <a:off x="98882" y="3982118"/>
            <a:ext cx="4746350" cy="1615827"/>
          </a:xfrm>
          <a:prstGeom prst="rect">
            <a:avLst/>
          </a:prstGeom>
          <a:solidFill>
            <a:schemeClr val="bg1">
              <a:alpha val="61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100" dirty="0"/>
              <a:t>*Classement validé au mois de septembre 2024</a:t>
            </a:r>
          </a:p>
          <a:p>
            <a:pPr algn="just"/>
            <a:r>
              <a:rPr lang="fr-FR" sz="1100" dirty="0"/>
              <a:t>** Sur sélection de la commission sportive en fonction : 	</a:t>
            </a:r>
          </a:p>
          <a:p>
            <a:pPr marL="628650" lvl="1" indent="-171450" algn="just">
              <a:buFont typeface="Wingdings" charset="2"/>
              <a:buChar char="ü"/>
            </a:pPr>
            <a:r>
              <a:rPr lang="fr-FR" sz="1100" dirty="0"/>
              <a:t>Signer et respecter les termes de la charte : Compétiteurs MSATC</a:t>
            </a:r>
          </a:p>
          <a:p>
            <a:pPr marL="628650" lvl="1" indent="-171450" algn="just">
              <a:buFont typeface="Wingdings" charset="2"/>
              <a:buChar char="ü"/>
            </a:pPr>
            <a:r>
              <a:rPr lang="fr-FR" sz="1100" dirty="0"/>
              <a:t>Du niveau de jeu atteint par catégorie d’âge.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1100" dirty="0"/>
              <a:t>Du nombre de tournois et matches effectués.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1100" dirty="0"/>
              <a:t>De la motivation du joueur pour les compétitions.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1100" dirty="0"/>
              <a:t>De l’investissement parental pour les jeunes.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1100" dirty="0"/>
              <a:t>De la participation à la vie du club. (soirées, permanences…)</a:t>
            </a:r>
          </a:p>
          <a:p>
            <a:r>
              <a:rPr lang="fr-FR" sz="1100" dirty="0"/>
              <a:t>*** Gratuit quand obligatoire, sur sélection de la commission sportive.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9034C1F-2B4D-4E01-8645-1D0245511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602" y="4036525"/>
            <a:ext cx="2211109" cy="1332407"/>
          </a:xfrm>
          <a:prstGeom prst="rect">
            <a:avLst/>
          </a:prstGeom>
          <a:ln w="57150" cap="sq">
            <a:solidFill>
              <a:srgbClr val="CD594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65006A0-2BF2-4A87-9470-EB7C57959F29}"/>
              </a:ext>
            </a:extLst>
          </p:cNvPr>
          <p:cNvSpPr txBox="1"/>
          <p:nvPr/>
        </p:nvSpPr>
        <p:spPr>
          <a:xfrm>
            <a:off x="6007633" y="5998842"/>
            <a:ext cx="3070747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4"/>
              </a:rPr>
              <a:t>msatc.secretaire@fft.fr</a:t>
            </a:r>
            <a:r>
              <a:rPr lang="fr-FR" sz="1200" dirty="0"/>
              <a:t>  tel : 02 35 74 03 86</a:t>
            </a:r>
            <a:endParaRPr lang="fr-FR" sz="1200" u="sng" dirty="0"/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F36153FA-8F7A-449F-96D0-FEAA16F5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720" y="6331138"/>
            <a:ext cx="3850295" cy="42049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050" b="1" i="1" dirty="0">
                <a:effectLst/>
                <a:ea typeface="MS PMincho" panose="02020600040205080304" pitchFamily="18" charset="-128"/>
                <a:cs typeface="Times New Roman" panose="02020603050405020304" pitchFamily="18" charset="0"/>
              </a:rPr>
              <a:t>Site des Coquets :</a:t>
            </a:r>
            <a:r>
              <a:rPr lang="fr-FR" sz="1050" i="1" dirty="0">
                <a:effectLst/>
                <a:ea typeface="MS PMincho" panose="02020600040205080304" pitchFamily="18" charset="-128"/>
                <a:cs typeface="Times New Roman" panose="02020603050405020304" pitchFamily="18" charset="0"/>
              </a:rPr>
              <a:t> 8 rue du Professeur Fleury Mont-Saint-Aignan</a:t>
            </a:r>
          </a:p>
          <a:p>
            <a:pPr algn="ctr"/>
            <a:r>
              <a:rPr lang="fr-FR" sz="1050" b="1" i="1" dirty="0">
                <a:ea typeface="MS PMincho" panose="02020600040205080304" pitchFamily="18" charset="-128"/>
                <a:cs typeface="Times New Roman" panose="02020603050405020304" pitchFamily="18" charset="0"/>
              </a:rPr>
              <a:t>Site des Cottes : </a:t>
            </a:r>
            <a:r>
              <a:rPr lang="fr-FR" sz="1050" i="1" dirty="0">
                <a:ea typeface="MS PMincho" panose="02020600040205080304" pitchFamily="18" charset="-128"/>
                <a:cs typeface="Times New Roman" panose="02020603050405020304" pitchFamily="18" charset="0"/>
              </a:rPr>
              <a:t>38 rue Ernest Lesueur Mont-Saint-Aignan</a:t>
            </a:r>
          </a:p>
          <a:p>
            <a:pPr algn="ctr">
              <a:spcAft>
                <a:spcPts val="0"/>
              </a:spcAft>
            </a:pPr>
            <a:endParaRPr lang="fr-FR" sz="800" i="1" dirty="0">
              <a:effectLst/>
              <a:latin typeface="Calisto MT" panose="02040603050505030304" pitchFamily="18" charset="77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012E71B-E760-6441-8235-30344E436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7" t="14418" r="8503" b="11645"/>
          <a:stretch/>
        </p:blipFill>
        <p:spPr>
          <a:xfrm>
            <a:off x="1019331" y="5899138"/>
            <a:ext cx="483840" cy="432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FF31A7E-7F8D-E647-BB0E-CBB160094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459" y="5929367"/>
            <a:ext cx="753031" cy="37568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7E53B6E-F664-EC4D-B0CB-9D297713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922" y="5908813"/>
            <a:ext cx="625346" cy="468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001A078-D360-7445-AFC1-EE234AF73E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8" y="6028603"/>
            <a:ext cx="766216" cy="252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4133EFF-4B72-9449-B3DB-C4863FB640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000" t="7597" r="10363" b="7950"/>
          <a:stretch/>
        </p:blipFill>
        <p:spPr>
          <a:xfrm>
            <a:off x="686265" y="6342020"/>
            <a:ext cx="428838" cy="468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42A8689-273A-F940-8979-65A2B1D48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803" y="5916465"/>
            <a:ext cx="437076" cy="468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43A7AFE-BAFA-3444-8FFE-A42587BB8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1038" y="6441779"/>
            <a:ext cx="793760" cy="28439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C900693-3E67-024A-A760-D9C3D2FA291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852" t="9512" r="10061" b="7734"/>
          <a:stretch/>
        </p:blipFill>
        <p:spPr>
          <a:xfrm>
            <a:off x="5246793" y="5945048"/>
            <a:ext cx="467555" cy="720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63423F77-5D73-2443-90AA-40083D4C0F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474" y="6337824"/>
            <a:ext cx="494368" cy="468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CC4FA07-8D5E-FF42-9B95-27CE1734AA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67" y="6342020"/>
            <a:ext cx="562868" cy="46800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8FC2E53B-2AA5-3041-A17E-BD415D51A028}"/>
              </a:ext>
            </a:extLst>
          </p:cNvPr>
          <p:cNvSpPr txBox="1"/>
          <p:nvPr/>
        </p:nvSpPr>
        <p:spPr>
          <a:xfrm>
            <a:off x="-7194" y="5717753"/>
            <a:ext cx="1169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Nos Partenaires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88F41F12-3E75-FD47-BB47-3344AE7A46C2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1162678" y="5856253"/>
            <a:ext cx="368255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871DCE67-4933-354C-882B-A948C9BDC1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11168" y="5945048"/>
            <a:ext cx="410428" cy="720000"/>
          </a:xfrm>
          <a:prstGeom prst="rect">
            <a:avLst/>
          </a:prstGeom>
        </p:spPr>
      </p:pic>
      <p:pic>
        <p:nvPicPr>
          <p:cNvPr id="65" name="Image 6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685986B-0AA6-1645-85A0-6052EB19BB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7893" y="5929367"/>
            <a:ext cx="620338" cy="27317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7BE7A3-3AA6-4E46-A359-9A09AD4E12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3992" y="6290147"/>
            <a:ext cx="486387" cy="455649"/>
          </a:xfrm>
          <a:prstGeom prst="rect">
            <a:avLst/>
          </a:prstGeom>
        </p:spPr>
      </p:pic>
      <p:pic>
        <p:nvPicPr>
          <p:cNvPr id="7" name="Graphique 6" descr="Tennis avec un remplissage uni">
            <a:extLst>
              <a:ext uri="{FF2B5EF4-FFF2-40B4-BE49-F238E27FC236}">
                <a16:creationId xmlns:a16="http://schemas.microsoft.com/office/drawing/2014/main" id="{1DC71D57-B64E-5844-AA86-B8D90C61D3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44242" y="2944926"/>
            <a:ext cx="914400" cy="914400"/>
          </a:xfrm>
          <a:prstGeom prst="rect">
            <a:avLst/>
          </a:prstGeom>
        </p:spPr>
      </p:pic>
      <p:pic>
        <p:nvPicPr>
          <p:cNvPr id="11" name="Graphique 10" descr="Étoile avec un remplissage uni">
            <a:extLst>
              <a:ext uri="{FF2B5EF4-FFF2-40B4-BE49-F238E27FC236}">
                <a16:creationId xmlns:a16="http://schemas.microsoft.com/office/drawing/2014/main" id="{BEB21EA7-E645-2347-B1E3-415E70C855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3801" y="34450"/>
            <a:ext cx="528420" cy="528420"/>
          </a:xfrm>
          <a:prstGeom prst="rect">
            <a:avLst/>
          </a:prstGeom>
        </p:spPr>
      </p:pic>
      <p:pic>
        <p:nvPicPr>
          <p:cNvPr id="48" name="Graphique 47" descr="Étoile avec un remplissage uni">
            <a:extLst>
              <a:ext uri="{FF2B5EF4-FFF2-40B4-BE49-F238E27FC236}">
                <a16:creationId xmlns:a16="http://schemas.microsoft.com/office/drawing/2014/main" id="{BACC13B6-B084-1344-97E9-0F3F07C0FE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41816" y="40876"/>
            <a:ext cx="528420" cy="528420"/>
          </a:xfrm>
          <a:prstGeom prst="rect">
            <a:avLst/>
          </a:prstGeom>
        </p:spPr>
      </p:pic>
      <p:pic>
        <p:nvPicPr>
          <p:cNvPr id="4" name="Image 3" descr="Une image contenant diagramme, logo&#10;&#10;Description générée automatiquement">
            <a:extLst>
              <a:ext uri="{FF2B5EF4-FFF2-40B4-BE49-F238E27FC236}">
                <a16:creationId xmlns:a16="http://schemas.microsoft.com/office/drawing/2014/main" id="{732D26FC-99EA-40D8-5A1A-BCF7E891C1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1218" y="1360738"/>
            <a:ext cx="1416424" cy="1416424"/>
          </a:xfrm>
          <a:prstGeom prst="rect">
            <a:avLst/>
          </a:prstGeom>
        </p:spPr>
      </p:pic>
      <p:pic>
        <p:nvPicPr>
          <p:cNvPr id="1026" name="Picture 2" descr="PLESSIS ROBINSON (TC)">
            <a:extLst>
              <a:ext uri="{FF2B5EF4-FFF2-40B4-BE49-F238E27FC236}">
                <a16:creationId xmlns:a16="http://schemas.microsoft.com/office/drawing/2014/main" id="{E8713B26-BD5B-AEFA-8FB9-3834138E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61" y="4369107"/>
            <a:ext cx="719759" cy="110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">
            <a:extLst>
              <a:ext uri="{FF2B5EF4-FFF2-40B4-BE49-F238E27FC236}">
                <a16:creationId xmlns:a16="http://schemas.microsoft.com/office/drawing/2014/main" id="{D5871603-EC81-CA64-E54E-18ECCBED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7868" y="2754652"/>
            <a:ext cx="2007651" cy="15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">
            <a:extLst>
              <a:ext uri="{FF2B5EF4-FFF2-40B4-BE49-F238E27FC236}">
                <a16:creationId xmlns:a16="http://schemas.microsoft.com/office/drawing/2014/main" id="{33FF3385-9638-4F51-95E5-46E4349B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977" y="1422660"/>
            <a:ext cx="2394360" cy="13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390AE82-1C4F-1F11-2A16-7265D0DB7F9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15615" y="6465463"/>
            <a:ext cx="808624" cy="284310"/>
          </a:xfrm>
          <a:prstGeom prst="rect">
            <a:avLst/>
          </a:prstGeom>
        </p:spPr>
      </p:pic>
      <p:pic>
        <p:nvPicPr>
          <p:cNvPr id="6" name="Image 5" descr="Une image contenant Police, blanc, Graphique, logo&#10;&#10;Description générée automatiquement">
            <a:extLst>
              <a:ext uri="{FF2B5EF4-FFF2-40B4-BE49-F238E27FC236}">
                <a16:creationId xmlns:a16="http://schemas.microsoft.com/office/drawing/2014/main" id="{01FDE786-69BC-221D-8753-9403D9B3317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11309" y="6008773"/>
            <a:ext cx="513988" cy="5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4953000" y="0"/>
            <a:ext cx="0" cy="68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65ABB75-AFBA-4F43-8320-FE3B88125577}"/>
              </a:ext>
            </a:extLst>
          </p:cNvPr>
          <p:cNvCxnSpPr/>
          <p:nvPr/>
        </p:nvCxnSpPr>
        <p:spPr>
          <a:xfrm flipH="1">
            <a:off x="4953000" y="0"/>
            <a:ext cx="0" cy="684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E37D13E-5F4D-4587-B0F4-73D09A4A26B4}"/>
              </a:ext>
            </a:extLst>
          </p:cNvPr>
          <p:cNvSpPr txBox="1"/>
          <p:nvPr/>
        </p:nvSpPr>
        <p:spPr>
          <a:xfrm>
            <a:off x="4945103" y="5762782"/>
            <a:ext cx="4862203" cy="900246"/>
          </a:xfrm>
          <a:prstGeom prst="rect">
            <a:avLst/>
          </a:prstGeom>
          <a:solidFill>
            <a:schemeClr val="bg1">
              <a:alpha val="52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050" dirty="0"/>
              <a:t>L’adhésion offre un accès illimité, à usage strictement privé, aux terrains des Coquets et des Cottes. Aucun remboursement (total ou partiel) en cours d’année, quel que soit le motif.</a:t>
            </a:r>
          </a:p>
          <a:p>
            <a:pPr algn="just"/>
            <a:r>
              <a:rPr lang="fr-FR" sz="1050" dirty="0"/>
              <a:t>En ce qui concerne l’enseignement,, remboursement partiel envisageable en cours d’année, seulement si un remplaçant est trouvé pour occuper la place laissée vacante.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7ECACE-E315-4A40-8CF4-E647CB5E573D}"/>
              </a:ext>
            </a:extLst>
          </p:cNvPr>
          <p:cNvSpPr txBox="1"/>
          <p:nvPr/>
        </p:nvSpPr>
        <p:spPr>
          <a:xfrm>
            <a:off x="312388" y="268442"/>
            <a:ext cx="4413452" cy="523220"/>
          </a:xfrm>
          <a:prstGeom prst="rect">
            <a:avLst/>
          </a:prstGeom>
          <a:solidFill>
            <a:srgbClr val="00754C">
              <a:alpha val="55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COTISATION ANNUELLE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28CC6AA9-6CC4-42F8-8D68-995B8BA7A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55404"/>
              </p:ext>
            </p:extLst>
          </p:nvPr>
        </p:nvGraphicFramePr>
        <p:xfrm>
          <a:off x="160914" y="1162223"/>
          <a:ext cx="4630618" cy="1580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297051535"/>
                    </a:ext>
                  </a:extLst>
                </a:gridCol>
                <a:gridCol w="66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4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Adultes nés en 2006 et avant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Jeunes  (entre 2020 et 2007)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Etudiants de –26 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(1999 à 2006)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carte obligatoire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effectLst/>
                        </a:rPr>
                        <a:t>+65 ans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Né en 1960 et avant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Adultes 2èmes séries en compétition pour le club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Non Joueur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Cotisation annuelle hors licence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237 €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177 €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+mn-lt"/>
                          <a:ea typeface="Times New Roman" charset="0"/>
                        </a:rPr>
                        <a:t>177 €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192 €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177 €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Filles 2/6 et +  Garçons 0 et +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33 €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7 €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655FE2F5-E254-4941-947F-CA9214086C08}"/>
              </a:ext>
            </a:extLst>
          </p:cNvPr>
          <p:cNvSpPr txBox="1"/>
          <p:nvPr/>
        </p:nvSpPr>
        <p:spPr>
          <a:xfrm>
            <a:off x="129802" y="2756313"/>
            <a:ext cx="4630616" cy="1492716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000" b="1" i="1" u="sng" dirty="0"/>
              <a:t>Tarif familial dégressif</a:t>
            </a:r>
            <a:r>
              <a:rPr lang="fr-FR" sz="1000" b="1" i="1" dirty="0"/>
              <a:t> </a:t>
            </a:r>
            <a:r>
              <a:rPr lang="fr-FR" sz="900" b="1" i="1" dirty="0"/>
              <a:t> </a:t>
            </a:r>
          </a:p>
          <a:p>
            <a:r>
              <a:rPr lang="fr-FR" sz="900" dirty="0"/>
              <a:t>les adhérents de la famille étant numérotés du plus âgé au plus jeune :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Cotisation hors licence du </a:t>
            </a:r>
            <a:r>
              <a:rPr lang="fr-FR" sz="900" b="1" dirty="0"/>
              <a:t>2</a:t>
            </a:r>
            <a:r>
              <a:rPr lang="fr-FR" sz="900" b="1" baseline="30000" dirty="0"/>
              <a:t>ème</a:t>
            </a:r>
            <a:r>
              <a:rPr lang="fr-FR" sz="900" b="1" dirty="0"/>
              <a:t> adhérent : adulte 217 € ; jeune 162 €.</a:t>
            </a:r>
            <a:r>
              <a:rPr lang="fr-FR" sz="900" dirty="0"/>
              <a:t>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Cotisation hors licence du </a:t>
            </a:r>
            <a:r>
              <a:rPr lang="fr-FR" sz="900" b="1" dirty="0"/>
              <a:t>3</a:t>
            </a:r>
            <a:r>
              <a:rPr lang="fr-FR" sz="900" b="1" baseline="30000" dirty="0"/>
              <a:t>ème</a:t>
            </a:r>
            <a:r>
              <a:rPr lang="fr-FR" sz="900" b="1" dirty="0"/>
              <a:t> adhérent jeune 147 € 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Cotisation hors licence du </a:t>
            </a:r>
            <a:r>
              <a:rPr lang="fr-FR" sz="900" b="1" dirty="0"/>
              <a:t>4</a:t>
            </a:r>
            <a:r>
              <a:rPr lang="fr-FR" sz="900" b="1" baseline="30000" dirty="0"/>
              <a:t>ème</a:t>
            </a:r>
            <a:r>
              <a:rPr lang="fr-FR" sz="900" b="1" dirty="0"/>
              <a:t> adhérent jeune 132 €</a:t>
            </a:r>
            <a:endParaRPr lang="fr-FR" sz="900" dirty="0"/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Cotisation hors licence du </a:t>
            </a:r>
            <a:r>
              <a:rPr lang="fr-FR" sz="900" b="1" dirty="0"/>
              <a:t>5</a:t>
            </a:r>
            <a:r>
              <a:rPr lang="fr-FR" sz="900" b="1" baseline="30000" dirty="0"/>
              <a:t>ème</a:t>
            </a:r>
            <a:r>
              <a:rPr lang="fr-FR" sz="900" b="1" dirty="0"/>
              <a:t> adhérent jeune 117 €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b="1" dirty="0"/>
              <a:t>3 invitations gratuites par adhérent. </a:t>
            </a:r>
            <a:r>
              <a:rPr lang="fr-FR" sz="900" dirty="0"/>
              <a:t>Au-delà, 10 € de l’heure.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b="1" dirty="0"/>
              <a:t>Adhésion à partir du 1</a:t>
            </a:r>
            <a:r>
              <a:rPr lang="fr-FR" sz="900" b="1" baseline="30000" dirty="0"/>
              <a:t>er</a:t>
            </a:r>
            <a:r>
              <a:rPr lang="fr-FR" sz="900" b="1" dirty="0"/>
              <a:t> mars 2024 : Adulte 135 €</a:t>
            </a:r>
            <a:r>
              <a:rPr lang="fr-FR" sz="900" dirty="0"/>
              <a:t> + licence obligatoire ; </a:t>
            </a:r>
            <a:r>
              <a:rPr lang="fr-FR" sz="900" b="1" dirty="0"/>
              <a:t>Jeune</a:t>
            </a:r>
            <a:r>
              <a:rPr lang="fr-FR" sz="900" dirty="0"/>
              <a:t> 105</a:t>
            </a:r>
            <a:r>
              <a:rPr lang="fr-FR" sz="900" b="1" dirty="0"/>
              <a:t> €</a:t>
            </a:r>
            <a:r>
              <a:rPr lang="fr-FR" sz="900" dirty="0"/>
              <a:t> + licence obligatoire.</a:t>
            </a:r>
          </a:p>
          <a:p>
            <a:r>
              <a:rPr lang="fr-FR" sz="900" b="1" dirty="0"/>
              <a:t>Location horaire d’un court : 20</a:t>
            </a:r>
            <a:r>
              <a:rPr lang="fr-FR" sz="900" dirty="0"/>
              <a:t> €.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ED1E208-1C90-4282-B103-C584ECE37743}"/>
              </a:ext>
            </a:extLst>
          </p:cNvPr>
          <p:cNvSpPr txBox="1"/>
          <p:nvPr/>
        </p:nvSpPr>
        <p:spPr>
          <a:xfrm>
            <a:off x="5730819" y="251785"/>
            <a:ext cx="3433953" cy="52322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ÉCOLE DE TENNIS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702F42-3870-4DC4-9435-7051C279DC36}"/>
              </a:ext>
            </a:extLst>
          </p:cNvPr>
          <p:cNvSpPr txBox="1"/>
          <p:nvPr/>
        </p:nvSpPr>
        <p:spPr>
          <a:xfrm>
            <a:off x="5033524" y="904902"/>
            <a:ext cx="4872476" cy="861774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/>
            </a:lvl1pPr>
          </a:lstStyle>
          <a:p>
            <a:r>
              <a:rPr lang="fr-FR" sz="1000" dirty="0"/>
              <a:t>L’enseignement est réservé aux adhérents, c’est-à-dire aux personnes ayant acquitté la cotisation annuelle ci-contre ainsi que la licence multi-raquettes.</a:t>
            </a:r>
          </a:p>
          <a:p>
            <a:endParaRPr lang="fr-FR" sz="1000" dirty="0"/>
          </a:p>
          <a:p>
            <a:r>
              <a:rPr lang="fr-FR" sz="1000" dirty="0"/>
              <a:t>Tarifs de l’enseignement à l’année pour 30 séances effectives de cours, quel que soit le jour de la semaine :</a:t>
            </a: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7556F0F7-7311-4CB3-92BE-58A3F5B9E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81669"/>
              </p:ext>
            </p:extLst>
          </p:nvPr>
        </p:nvGraphicFramePr>
        <p:xfrm>
          <a:off x="5096297" y="1851751"/>
          <a:ext cx="4718907" cy="315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3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Adhérents</a:t>
                      </a:r>
                      <a:endParaRPr lang="fr-FR" sz="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Nés en 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Formule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Durée hebdo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Tarifs 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nombre d’élèves 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Observation</a:t>
                      </a:r>
                      <a:endParaRPr lang="fr-FR" sz="105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5-6 ans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2020/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2019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LOISIR </a:t>
                      </a:r>
                      <a:r>
                        <a:rPr lang="fr-FR" sz="1000" dirty="0">
                          <a:effectLst/>
                        </a:rPr>
                        <a:t>(ex mini tennis)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heure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60 </a:t>
                      </a:r>
                      <a:r>
                        <a:rPr lang="fr-FR" sz="1100" dirty="0">
                          <a:effectLst/>
                        </a:rPr>
                        <a:t>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Max 8/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enseignant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7-16 ans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2018/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2009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LOISIR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heure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 110 €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Max 6/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enseignant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12-16 ans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2013/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2009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Initiation  compétition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heure 30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280 €</a:t>
                      </a:r>
                      <a:endParaRPr lang="fr-FR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Max 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enseignant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charset="0"/>
                          <a:ea typeface="Times New Roman" charset="0"/>
                        </a:rPr>
                        <a:t>Niveau de jeu 30/4 minimum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 ans et +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2008 et avant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Perfectionnement</a:t>
                      </a:r>
                      <a:endParaRPr lang="fr-FR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heure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260 €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Max 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enseignant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17 ans et +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2008 et avant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Perfectionnement</a:t>
                      </a:r>
                      <a:endParaRPr lang="fr-FR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 heure 30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390 €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Max 4/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enseignant</a:t>
                      </a:r>
                      <a:endParaRPr lang="fr-FR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Times New Roman" charset="0"/>
                          <a:ea typeface="Times New Roman" charset="0"/>
                        </a:rPr>
                        <a:t>Niveau de jeu 30/4 minimum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D9C051D7-040D-4018-8B6D-14989C258E38}"/>
              </a:ext>
            </a:extLst>
          </p:cNvPr>
          <p:cNvSpPr txBox="1"/>
          <p:nvPr/>
        </p:nvSpPr>
        <p:spPr>
          <a:xfrm>
            <a:off x="4989591" y="5435960"/>
            <a:ext cx="4872476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00" b="1" u="sng" dirty="0"/>
              <a:t>Cours à la carte</a:t>
            </a:r>
            <a:r>
              <a:rPr lang="fr-FR" sz="1000" b="1" dirty="0"/>
              <a:t> : Selon disponibilité des courts : </a:t>
            </a:r>
            <a:r>
              <a:rPr lang="fr-FR" sz="1000" dirty="0"/>
              <a:t>45 € de l’heure pour 1 à 4 joueurs.</a:t>
            </a:r>
            <a:r>
              <a:rPr lang="fr-FR" sz="1000" dirty="0">
                <a:effectLst/>
              </a:rPr>
              <a:t> </a:t>
            </a:r>
            <a:endParaRPr lang="fr-FR" sz="10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3B0A605-461A-4089-9E7B-A43AC4876010}"/>
              </a:ext>
            </a:extLst>
          </p:cNvPr>
          <p:cNvSpPr txBox="1"/>
          <p:nvPr/>
        </p:nvSpPr>
        <p:spPr>
          <a:xfrm>
            <a:off x="90794" y="894115"/>
            <a:ext cx="4708633" cy="253916"/>
          </a:xfrm>
          <a:prstGeom prst="rect">
            <a:avLst/>
          </a:prstGeom>
          <a:solidFill>
            <a:schemeClr val="bg1">
              <a:alpha val="52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050" dirty="0"/>
              <a:t>               </a:t>
            </a:r>
            <a:r>
              <a:rPr lang="fr-FR" sz="1050" b="1" dirty="0"/>
              <a:t>licence  -6 ans : 13€ / entre 7 et 18 ans : 23€ / adulte : 33€</a:t>
            </a:r>
          </a:p>
        </p:txBody>
      </p:sp>
      <p:pic>
        <p:nvPicPr>
          <p:cNvPr id="18" name="Graphique 17" descr="Tennis avec un remplissage uni">
            <a:extLst>
              <a:ext uri="{FF2B5EF4-FFF2-40B4-BE49-F238E27FC236}">
                <a16:creationId xmlns:a16="http://schemas.microsoft.com/office/drawing/2014/main" id="{4E9E373D-D867-6349-86C9-405EF6FD2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3237" y="340519"/>
            <a:ext cx="457200" cy="4572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2D230DD-93C6-28EB-0768-3D80F808E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12176"/>
              </p:ext>
            </p:extLst>
          </p:nvPr>
        </p:nvGraphicFramePr>
        <p:xfrm>
          <a:off x="312388" y="4351482"/>
          <a:ext cx="4166903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97051535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Adultes nés en 2006 et avant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Jeunes  (entre 2020 et 2007)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Etudiants de –26 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(1999 à 2006)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carte obligatoire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effectLst/>
                        </a:rPr>
                        <a:t>+65 ans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Né en 1960 et avant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Adultes 2èmes séries en compétition pour le club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bg1"/>
                          </a:solidFill>
                          <a:effectLst/>
                        </a:rPr>
                        <a:t>Cotisation annuelle hors licence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337 € 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277 €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+mn-lt"/>
                          <a:ea typeface="Times New Roman" charset="0"/>
                        </a:rPr>
                        <a:t>277 €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292 €</a:t>
                      </a:r>
                      <a:endParaRPr lang="fr-FR" sz="16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277 €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30D0338-25EA-9A20-A067-41FF29466AA6}"/>
              </a:ext>
            </a:extLst>
          </p:cNvPr>
          <p:cNvSpPr txBox="1"/>
          <p:nvPr/>
        </p:nvSpPr>
        <p:spPr>
          <a:xfrm>
            <a:off x="138076" y="5595862"/>
            <a:ext cx="4630616" cy="1077218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000" b="1" i="1" u="sng" dirty="0"/>
              <a:t>Location Horaire </a:t>
            </a:r>
            <a:r>
              <a:rPr lang="fr-FR" sz="1000" b="1" i="1" u="sng" dirty="0" err="1"/>
              <a:t>Padel</a:t>
            </a:r>
            <a:endParaRPr lang="fr-FR" sz="900" b="1" i="1" dirty="0"/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Heures pleines semaine 18h00 – 22h30 + week-end            :  </a:t>
            </a:r>
            <a:r>
              <a:rPr lang="fr-FR" sz="900" b="1" dirty="0"/>
              <a:t>60€ /1h30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Heures creuses midi semaine 12h00 – 14h00                        :  </a:t>
            </a:r>
            <a:r>
              <a:rPr lang="fr-FR" sz="900" b="1" dirty="0"/>
              <a:t>30€/1h00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dirty="0"/>
              <a:t>Heures creuses semaine 08h00 – 12h00 / 14h00 – 18h00  :  </a:t>
            </a:r>
            <a:r>
              <a:rPr lang="fr-FR" sz="900" b="1" dirty="0"/>
              <a:t>20€/1h00</a:t>
            </a:r>
          </a:p>
          <a:p>
            <a:pPr marL="628650" lvl="1" indent="-171450">
              <a:buFont typeface="Wingdings" charset="2"/>
              <a:buChar char="ü"/>
            </a:pPr>
            <a:r>
              <a:rPr lang="fr-FR" sz="900" b="1" dirty="0"/>
              <a:t>3 invitations gratuites par adhérent </a:t>
            </a:r>
            <a:endParaRPr lang="fr-FR" sz="900" dirty="0"/>
          </a:p>
          <a:p>
            <a:pPr marL="628650" lvl="1" indent="-171450">
              <a:buFont typeface="Wingdings" charset="2"/>
              <a:buChar char="ü"/>
            </a:pPr>
            <a:r>
              <a:rPr lang="fr-FR" sz="900" b="1" dirty="0"/>
              <a:t>Adhésion à partir du 1</a:t>
            </a:r>
            <a:r>
              <a:rPr lang="fr-FR" sz="900" b="1" baseline="30000" dirty="0"/>
              <a:t>er</a:t>
            </a:r>
            <a:r>
              <a:rPr lang="fr-FR" sz="900" b="1" dirty="0"/>
              <a:t> mars 2025 : Adulte 235 €</a:t>
            </a:r>
            <a:r>
              <a:rPr lang="fr-FR" sz="900" dirty="0"/>
              <a:t> + licence obligatoire ; </a:t>
            </a:r>
            <a:r>
              <a:rPr lang="fr-FR" sz="900" b="1" dirty="0"/>
              <a:t>Jeune</a:t>
            </a:r>
            <a:r>
              <a:rPr lang="fr-FR" sz="900" dirty="0"/>
              <a:t> </a:t>
            </a:r>
            <a:r>
              <a:rPr lang="fr-FR" sz="900" b="1" dirty="0"/>
              <a:t>205 €</a:t>
            </a:r>
            <a:r>
              <a:rPr lang="fr-FR" sz="900" dirty="0"/>
              <a:t> + licence obligatoire.</a:t>
            </a:r>
          </a:p>
        </p:txBody>
      </p:sp>
      <p:pic>
        <p:nvPicPr>
          <p:cNvPr id="11" name="Image 10" descr="Une image contenant diagramme, logo&#10;&#10;Description générée automatiquement">
            <a:extLst>
              <a:ext uri="{FF2B5EF4-FFF2-40B4-BE49-F238E27FC236}">
                <a16:creationId xmlns:a16="http://schemas.microsoft.com/office/drawing/2014/main" id="{FE2DE7D3-A97C-E9E2-2F6B-04095BDE7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219893"/>
            <a:ext cx="656695" cy="65669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5EF7AE-EBF9-FBAA-36EB-0387FEBE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4962"/>
              </p:ext>
            </p:extLst>
          </p:nvPr>
        </p:nvGraphicFramePr>
        <p:xfrm>
          <a:off x="5618326" y="5067769"/>
          <a:ext cx="3385996" cy="32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517">
                  <a:extLst>
                    <a:ext uri="{9D8B030D-6E8A-4147-A177-3AD203B41FA5}">
                      <a16:colId xmlns:a16="http://schemas.microsoft.com/office/drawing/2014/main" val="3333457654"/>
                    </a:ext>
                  </a:extLst>
                </a:gridCol>
                <a:gridCol w="1470720">
                  <a:extLst>
                    <a:ext uri="{9D8B030D-6E8A-4147-A177-3AD203B41FA5}">
                      <a16:colId xmlns:a16="http://schemas.microsoft.com/office/drawing/2014/main" val="3043515496"/>
                    </a:ext>
                  </a:extLst>
                </a:gridCol>
                <a:gridCol w="805759">
                  <a:extLst>
                    <a:ext uri="{9D8B030D-6E8A-4147-A177-3AD203B41FA5}">
                      <a16:colId xmlns:a16="http://schemas.microsoft.com/office/drawing/2014/main" val="3173320115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1h de physique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100 €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Selon disponibilité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98148"/>
                  </a:ext>
                </a:extLst>
              </a:tr>
            </a:tbl>
          </a:graphicData>
        </a:graphic>
      </p:graphicFrame>
      <p:sp>
        <p:nvSpPr>
          <p:cNvPr id="7" name="Vague 6">
            <a:extLst>
              <a:ext uri="{FF2B5EF4-FFF2-40B4-BE49-F238E27FC236}">
                <a16:creationId xmlns:a16="http://schemas.microsoft.com/office/drawing/2014/main" id="{E3AC785B-556D-A0BF-B83C-714CA54565A5}"/>
              </a:ext>
            </a:extLst>
          </p:cNvPr>
          <p:cNvSpPr/>
          <p:nvPr/>
        </p:nvSpPr>
        <p:spPr>
          <a:xfrm>
            <a:off x="26671" y="1272078"/>
            <a:ext cx="849579" cy="401660"/>
          </a:xfrm>
          <a:prstGeom prst="wave">
            <a:avLst>
              <a:gd name="adj1" fmla="val 5958"/>
              <a:gd name="adj2" fmla="val 6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/>
              <a:t>TENNIS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2CA385F1-84B4-E158-D773-14861302CBCE}"/>
              </a:ext>
            </a:extLst>
          </p:cNvPr>
          <p:cNvSpPr/>
          <p:nvPr/>
        </p:nvSpPr>
        <p:spPr>
          <a:xfrm>
            <a:off x="26672" y="4356244"/>
            <a:ext cx="869662" cy="663915"/>
          </a:xfrm>
          <a:prstGeom prst="wave">
            <a:avLst>
              <a:gd name="adj1" fmla="val 7295"/>
              <a:gd name="adj2" fmla="val -28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/>
              <a:t>TENNIS</a:t>
            </a:r>
          </a:p>
          <a:p>
            <a:pPr algn="ctr"/>
            <a:r>
              <a:rPr lang="fr-FR" sz="1600" dirty="0"/>
              <a:t>+PADEL</a:t>
            </a:r>
          </a:p>
        </p:txBody>
      </p:sp>
    </p:spTree>
    <p:extLst>
      <p:ext uri="{BB962C8B-B14F-4D97-AF65-F5344CB8AC3E}">
        <p14:creationId xmlns:p14="http://schemas.microsoft.com/office/powerpoint/2010/main" val="934860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6351</TotalTime>
  <Words>799</Words>
  <Application>Microsoft Macintosh PowerPoint</Application>
  <PresentationFormat>Format A4 (210 x 297 mm)</PresentationFormat>
  <Paragraphs>165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MS PMincho</vt:lpstr>
      <vt:lpstr>Arial</vt:lpstr>
      <vt:lpstr>Calibri</vt:lpstr>
      <vt:lpstr>Calibri Light</vt:lpstr>
      <vt:lpstr>Calisto MT</vt:lpstr>
      <vt:lpstr>Times New Roman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 Durouchoux</dc:creator>
  <cp:lastModifiedBy>DUROUCHOUX CORENTIN</cp:lastModifiedBy>
  <cp:revision>128</cp:revision>
  <cp:lastPrinted>2020-06-23T18:35:43Z</cp:lastPrinted>
  <dcterms:created xsi:type="dcterms:W3CDTF">2017-05-01T13:55:33Z</dcterms:created>
  <dcterms:modified xsi:type="dcterms:W3CDTF">2024-05-05T17:51:01Z</dcterms:modified>
</cp:coreProperties>
</file>